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 id="262"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7" d="100"/>
          <a:sy n="97" d="100"/>
        </p:scale>
        <p:origin x="68"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6AB877D-BF19-43E3-8275-1B4220F5AD6C}"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200371509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AB877D-BF19-43E3-8275-1B4220F5AD6C}"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138532670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AB877D-BF19-43E3-8275-1B4220F5AD6C}"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4051535500"/>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6AB877D-BF19-43E3-8275-1B4220F5AD6C}"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315702266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AB877D-BF19-43E3-8275-1B4220F5AD6C}" type="datetimeFigureOut">
              <a:rPr lang="en-US" smtClean="0"/>
              <a:t>8/4/2020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1723416348"/>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6AB877D-BF19-43E3-8275-1B4220F5AD6C}"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2527425546"/>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6AB877D-BF19-43E3-8275-1B4220F5AD6C}" type="datetimeFigureOut">
              <a:rPr lang="en-US" smtClean="0"/>
              <a:t>8/4/2020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618944567"/>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6AB877D-BF19-43E3-8275-1B4220F5AD6C}" type="datetimeFigureOut">
              <a:rPr lang="en-US" smtClean="0"/>
              <a:t>8/4/2020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3268805792"/>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AB877D-BF19-43E3-8275-1B4220F5AD6C}" type="datetimeFigureOut">
              <a:rPr lang="en-US" smtClean="0"/>
              <a:t>8/4/2020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1363995223"/>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AB877D-BF19-43E3-8275-1B4220F5AD6C}"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2797893211"/>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AB877D-BF19-43E3-8275-1B4220F5AD6C}" type="datetimeFigureOut">
              <a:rPr lang="en-US" smtClean="0"/>
              <a:t>8/4/2020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3E41C9-CAA5-4AB4-87FD-75BDF785E28E}" type="slidenum">
              <a:rPr lang="en-US" smtClean="0"/>
              <a:t>‹#›</a:t>
            </a:fld>
            <a:endParaRPr lang="en-US"/>
          </a:p>
        </p:txBody>
      </p:sp>
    </p:spTree>
    <p:extLst>
      <p:ext uri="{BB962C8B-B14F-4D97-AF65-F5344CB8AC3E}">
        <p14:creationId xmlns:p14="http://schemas.microsoft.com/office/powerpoint/2010/main" val="1418333650"/>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1" name="click.wav"/>
          </p:stSnd>
        </p:sndAc>
      </p:transition>
    </mc:Choice>
    <mc:Fallback>
      <p:transition spd="slow" advClick="0" advTm="5000">
        <p:sndAc>
          <p:stSnd>
            <p:snd r:embed="rId1" name="click.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AB877D-BF19-43E3-8275-1B4220F5AD6C}" type="datetimeFigureOut">
              <a:rPr lang="en-US" smtClean="0"/>
              <a:t>8/4/2020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E41C9-CAA5-4AB4-87FD-75BDF785E28E}" type="slidenum">
              <a:rPr lang="en-US" smtClean="0"/>
              <a:t>‹#›</a:t>
            </a:fld>
            <a:endParaRPr lang="en-US"/>
          </a:p>
        </p:txBody>
      </p:sp>
    </p:spTree>
    <p:extLst>
      <p:ext uri="{BB962C8B-B14F-4D97-AF65-F5344CB8AC3E}">
        <p14:creationId xmlns:p14="http://schemas.microsoft.com/office/powerpoint/2010/main" val="11533814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advClick="0" advTm="5000">
        <p:sndAc>
          <p:stSnd>
            <p:snd r:embed="rId13" name="click.wav"/>
          </p:stSnd>
        </p:sndAc>
      </p:transition>
    </mc:Choice>
    <mc:Fallback>
      <p:transition spd="slow" advClick="0" advTm="5000">
        <p:sndAc>
          <p:stSnd>
            <p:snd r:embed="rId13" name="click.wav"/>
          </p:stSnd>
        </p:sndAc>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8EE94D8D-BC47-413E-91AB-A2FCCE172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38200" y="4271749"/>
            <a:ext cx="10515600" cy="1092050"/>
          </a:xfrm>
        </p:spPr>
        <p:txBody>
          <a:bodyPr>
            <a:normAutofit/>
          </a:bodyPr>
          <a:lstStyle/>
          <a:p>
            <a:r>
              <a:rPr lang="en-US" sz="5200"/>
              <a:t>What to Expect when Delivering</a:t>
            </a:r>
          </a:p>
        </p:txBody>
      </p:sp>
      <p:sp useBgFill="1">
        <p:nvSpPr>
          <p:cNvPr id="15" name="Rectangle 14">
            <a:extLst>
              <a:ext uri="{FF2B5EF4-FFF2-40B4-BE49-F238E27FC236}">
                <a16:creationId xmlns:a16="http://schemas.microsoft.com/office/drawing/2014/main" id="{284A8429-F65A-490D-96E4-1158D3E8A0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199" y="5441771"/>
            <a:ext cx="10515599" cy="822960"/>
          </a:xfrm>
          <a:prstGeom prst="rect">
            <a:avLst/>
          </a:prstGeom>
          <a:ln w="12700">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220089" y="5557656"/>
            <a:ext cx="9751823" cy="582612"/>
          </a:xfrm>
        </p:spPr>
        <p:txBody>
          <a:bodyPr anchor="ctr">
            <a:normAutofit/>
          </a:bodyPr>
          <a:lstStyle/>
          <a:p>
            <a:r>
              <a:rPr lang="en-US" dirty="0"/>
              <a:t>“A Day in the life of an Amazon delivery Driver”  </a:t>
            </a:r>
          </a:p>
        </p:txBody>
      </p:sp>
      <p:sp>
        <p:nvSpPr>
          <p:cNvPr id="17" name="Rectangle 16">
            <a:extLst>
              <a:ext uri="{FF2B5EF4-FFF2-40B4-BE49-F238E27FC236}">
                <a16:creationId xmlns:a16="http://schemas.microsoft.com/office/drawing/2014/main" id="{0F022291-A82B-4D23-A1E0-5F9BD6846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041136" y="5905709"/>
            <a:ext cx="109728"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p:cNvPicPr>
            <a:picLocks noChangeAspect="1"/>
          </p:cNvPicPr>
          <p:nvPr/>
        </p:nvPicPr>
        <p:blipFill>
          <a:blip r:embed="rId3"/>
          <a:stretch>
            <a:fillRect/>
          </a:stretch>
        </p:blipFill>
        <p:spPr>
          <a:xfrm>
            <a:off x="5918200" y="327025"/>
            <a:ext cx="4233863" cy="37973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C5997799-093B-4596-8245-B94C357D7A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8350" y="327025"/>
            <a:ext cx="3797300" cy="3797300"/>
          </a:xfrm>
          <a:prstGeom prst="rect">
            <a:avLst/>
          </a:prstGeom>
        </p:spPr>
      </p:pic>
    </p:spTree>
    <p:extLst>
      <p:ext uri="{BB962C8B-B14F-4D97-AF65-F5344CB8AC3E}">
        <p14:creationId xmlns:p14="http://schemas.microsoft.com/office/powerpoint/2010/main" val="387611761"/>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0204" y="606564"/>
            <a:ext cx="10451592" cy="1325563"/>
          </a:xfrm>
        </p:spPr>
        <p:txBody>
          <a:bodyPr anchor="ctr">
            <a:normAutofit/>
          </a:bodyPr>
          <a:lstStyle/>
          <a:p>
            <a:r>
              <a:rPr lang="en-US" dirty="0"/>
              <a:t>How to load the van</a:t>
            </a:r>
          </a:p>
        </p:txBody>
      </p:sp>
      <p:sp>
        <p:nvSpPr>
          <p:cNvPr id="9" name="Rectangle 8">
            <a:extLst>
              <a:ext uri="{FF2B5EF4-FFF2-40B4-BE49-F238E27FC236}">
                <a16:creationId xmlns:a16="http://schemas.microsoft.com/office/drawing/2014/main" id="{A5711A0E-A428-4ED1-96CB-33D69FD842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0874" y="2043803"/>
            <a:ext cx="10190252" cy="80683"/>
          </a:xfrm>
          <a:prstGeom prst="rect">
            <a:avLst/>
          </a:prstGeom>
          <a:solidFill>
            <a:schemeClr val="tx1">
              <a:lumMod val="50000"/>
              <a:lumOff val="5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p:cNvPicPr>
            <a:picLocks noGrp="1" noChangeAspect="1"/>
          </p:cNvPicPr>
          <p:nvPr>
            <p:ph idx="1"/>
          </p:nvPr>
        </p:nvPicPr>
        <p:blipFill>
          <a:blip r:embed="rId3"/>
          <a:stretch>
            <a:fillRect/>
          </a:stretch>
        </p:blipFill>
        <p:spPr>
          <a:xfrm>
            <a:off x="1098550" y="2427288"/>
            <a:ext cx="6376988" cy="3535363"/>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9A5CCDFE-BFF3-4557-B5DF-2EBE3E9749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8088" y="2427288"/>
            <a:ext cx="3535363" cy="3535363"/>
          </a:xfrm>
          <a:prstGeom prst="rect">
            <a:avLst/>
          </a:prstGeom>
        </p:spPr>
      </p:pic>
    </p:spTree>
    <p:extLst>
      <p:ext uri="{BB962C8B-B14F-4D97-AF65-F5344CB8AC3E}">
        <p14:creationId xmlns:p14="http://schemas.microsoft.com/office/powerpoint/2010/main" val="3134780429"/>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856180"/>
            <a:ext cx="5279408" cy="1128068"/>
          </a:xfrm>
        </p:spPr>
        <p:txBody>
          <a:bodyPr anchor="ctr">
            <a:normAutofit/>
          </a:bodyPr>
          <a:lstStyle/>
          <a:p>
            <a:r>
              <a:rPr lang="en-US" sz="3100"/>
              <a:t>How do I find the bag a package is in if they’re out of order?</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90719" y="2330505"/>
            <a:ext cx="5278066" cy="3979585"/>
          </a:xfrm>
        </p:spPr>
        <p:txBody>
          <a:bodyPr anchor="ctr">
            <a:normAutofit/>
          </a:bodyPr>
          <a:lstStyle/>
          <a:p>
            <a:r>
              <a:rPr lang="en-US" sz="2000"/>
              <a:t>The bag that a package is in will be identified in the Rabbit on nearly every screen from your delivery summary to the scan package screen. For example, in the picture on the right, you will see the packages you are looking for are located in a blue bag that is numbered 618.</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94092C3D-947F-4E54-B958-8D139318AE4B}"/>
              </a:ext>
            </a:extLst>
          </p:cNvPr>
          <p:cNvPicPr>
            <a:picLocks noChangeAspect="1"/>
          </p:cNvPicPr>
          <p:nvPr/>
        </p:nvPicPr>
        <p:blipFill rotWithShape="1">
          <a:blip r:embed="rId3">
            <a:extLst>
              <a:ext uri="{28A0092B-C50C-407E-A947-70E740481C1C}">
                <a14:useLocalDpi xmlns:a14="http://schemas.microsoft.com/office/drawing/2010/main" val="0"/>
              </a:ext>
            </a:extLst>
          </a:blip>
          <a:srcRect t="34849" r="4" b="7875"/>
          <a:stretch/>
        </p:blipFill>
        <p:spPr>
          <a:xfrm>
            <a:off x="7083423" y="581892"/>
            <a:ext cx="4397433" cy="2518756"/>
          </a:xfrm>
          <a:prstGeom prst="rect">
            <a:avLst/>
          </a:prstGeom>
        </p:spPr>
      </p:pic>
      <p:sp>
        <p:nvSpPr>
          <p:cNvPr id="23" name="Rectangle 2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4"/>
          <a:srcRect t="4698" r="2" b="32365"/>
          <a:stretch/>
        </p:blipFill>
        <p:spPr>
          <a:xfrm>
            <a:off x="7083423" y="3707894"/>
            <a:ext cx="4395569" cy="2518756"/>
          </a:xfrm>
          <a:prstGeom prst="rect">
            <a:avLst/>
          </a:prstGeom>
        </p:spPr>
      </p:pic>
    </p:spTree>
    <p:extLst>
      <p:ext uri="{BB962C8B-B14F-4D97-AF65-F5344CB8AC3E}">
        <p14:creationId xmlns:p14="http://schemas.microsoft.com/office/powerpoint/2010/main" val="308834567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5534025"/>
            <a:ext cx="10515600" cy="822326"/>
          </a:xfrm>
        </p:spPr>
        <p:txBody>
          <a:bodyPr vert="horz" lIns="91440" tIns="45720" rIns="91440" bIns="45720" rtlCol="0" anchor="ctr">
            <a:normAutofit/>
          </a:bodyPr>
          <a:lstStyle/>
          <a:p>
            <a:pPr algn="ctr"/>
            <a:r>
              <a:rPr lang="en-US" dirty="0"/>
              <a:t>Arranging Packages- Once on the Road</a:t>
            </a:r>
            <a:endParaRPr lang="en-US"/>
          </a:p>
        </p:txBody>
      </p:sp>
      <p:pic>
        <p:nvPicPr>
          <p:cNvPr id="8" name="Content Placeholder 7"/>
          <p:cNvPicPr>
            <a:picLocks noGrp="1" noChangeAspect="1"/>
          </p:cNvPicPr>
          <p:nvPr>
            <p:ph idx="1"/>
          </p:nvPr>
        </p:nvPicPr>
        <p:blipFill>
          <a:blip r:embed="rId3"/>
          <a:stretch>
            <a:fillRect/>
          </a:stretch>
        </p:blipFill>
        <p:spPr>
          <a:xfrm>
            <a:off x="41274" y="57150"/>
            <a:ext cx="7986487" cy="5281613"/>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A6965EA1-656D-4D75-B5E5-FBB9C8DF25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7762" y="57151"/>
            <a:ext cx="4122964" cy="4122964"/>
          </a:xfrm>
          <a:prstGeom prst="rect">
            <a:avLst/>
          </a:prstGeom>
        </p:spPr>
      </p:pic>
    </p:spTree>
    <p:extLst>
      <p:ext uri="{BB962C8B-B14F-4D97-AF65-F5344CB8AC3E}">
        <p14:creationId xmlns:p14="http://schemas.microsoft.com/office/powerpoint/2010/main" val="29379744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5534025"/>
            <a:ext cx="10515600" cy="822326"/>
          </a:xfrm>
        </p:spPr>
        <p:txBody>
          <a:bodyPr>
            <a:normAutofit/>
          </a:bodyPr>
          <a:lstStyle/>
          <a:p>
            <a:pPr algn="ctr"/>
            <a:r>
              <a:rPr lang="en-US" dirty="0"/>
              <a:t>On the road FAQ’s</a:t>
            </a:r>
          </a:p>
        </p:txBody>
      </p:sp>
      <p:pic>
        <p:nvPicPr>
          <p:cNvPr id="4" name="Picture 3" descr="A picture containing drawing&#10;&#10;Description automatically generated">
            <a:extLst>
              <a:ext uri="{FF2B5EF4-FFF2-40B4-BE49-F238E27FC236}">
                <a16:creationId xmlns:a16="http://schemas.microsoft.com/office/drawing/2014/main" id="{B58E4349-5B21-47AF-B701-024599B4E03B}"/>
              </a:ext>
            </a:extLst>
          </p:cNvPr>
          <p:cNvPicPr>
            <a:picLocks noChangeAspect="1"/>
          </p:cNvPicPr>
          <p:nvPr/>
        </p:nvPicPr>
        <p:blipFill rotWithShape="1">
          <a:blip r:embed="rId3">
            <a:extLst>
              <a:ext uri="{28A0092B-C50C-407E-A947-70E740481C1C}">
                <a14:useLocalDpi xmlns:a14="http://schemas.microsoft.com/office/drawing/2010/main" val="0"/>
              </a:ext>
            </a:extLst>
          </a:blip>
          <a:srcRect t="41360" b="14382"/>
          <a:stretch/>
        </p:blipFill>
        <p:spPr>
          <a:xfrm>
            <a:off x="20" y="10"/>
            <a:ext cx="12191980" cy="5395902"/>
          </a:xfrm>
          <a:prstGeom prst="rect">
            <a:avLst/>
          </a:prstGeom>
        </p:spPr>
      </p:pic>
    </p:spTree>
    <p:extLst>
      <p:ext uri="{BB962C8B-B14F-4D97-AF65-F5344CB8AC3E}">
        <p14:creationId xmlns:p14="http://schemas.microsoft.com/office/powerpoint/2010/main" val="2439871799"/>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How should I mark a package that I deliver to a customer?</a:t>
            </a:r>
          </a:p>
        </p:txBody>
      </p:sp>
      <p:sp>
        <p:nvSpPr>
          <p:cNvPr id="3" name="Content Placeholder 2"/>
          <p:cNvSpPr>
            <a:spLocks noGrp="1"/>
          </p:cNvSpPr>
          <p:nvPr>
            <p:ph idx="1"/>
          </p:nvPr>
        </p:nvSpPr>
        <p:spPr>
          <a:xfrm>
            <a:off x="1136429" y="2278173"/>
            <a:ext cx="6467867" cy="3450613"/>
          </a:xfrm>
        </p:spPr>
        <p:txBody>
          <a:bodyPr anchor="ctr">
            <a:normAutofit/>
          </a:bodyPr>
          <a:lstStyle/>
          <a:p>
            <a:pPr marL="0" indent="0">
              <a:buNone/>
            </a:pPr>
            <a:r>
              <a:rPr lang="en-US" sz="1300" b="1"/>
              <a:t>When you deliver a package you will be marking it in the Rabbit app to let us, and the customer know where you left it.</a:t>
            </a:r>
          </a:p>
          <a:p>
            <a:pPr lvl="0"/>
            <a:r>
              <a:rPr lang="en-US" sz="1300"/>
              <a:t>Customer or Household Member – Should be used anytime you hand the package directly to the customer or a member of their household</a:t>
            </a:r>
          </a:p>
          <a:p>
            <a:pPr lvl="0"/>
            <a:r>
              <a:rPr lang="en-US" sz="1300"/>
              <a:t>Receptionist or Doorman – Used anytime we leave the package with a third party authorized to accept packages for the customer</a:t>
            </a:r>
          </a:p>
          <a:p>
            <a:pPr lvl="0"/>
            <a:r>
              <a:rPr lang="en-US" sz="1300"/>
              <a:t>Secure Mailroom – Used when a package is left in a secure mailroom for the customer to pick up</a:t>
            </a:r>
          </a:p>
          <a:p>
            <a:pPr lvl="0"/>
            <a:r>
              <a:rPr lang="en-US" sz="1300"/>
              <a:t>Front Door/Front Porch – Used when a package is left in a secure location on the customers front porch</a:t>
            </a:r>
          </a:p>
          <a:p>
            <a:pPr lvl="0"/>
            <a:r>
              <a:rPr lang="en-US" sz="1300"/>
              <a:t>Back Door/Back Porch – Used when a package is left in a secure location on the customers back porch</a:t>
            </a:r>
          </a:p>
          <a:p>
            <a:pPr lvl="0"/>
            <a:r>
              <a:rPr lang="en-US" sz="1300"/>
              <a:t>Another Secure Location – Used when a package is left in a secure location that does not fall into any other category (i.e. Garage, Side Door, Bin for delivered Packages)</a:t>
            </a:r>
          </a:p>
          <a:p>
            <a:endParaRPr lang="en-US" sz="13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C018A0C1-AA95-4E70-8030-977D9D13FF30}"/>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029486938"/>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What about packages I am unable to deliver?</a:t>
            </a:r>
          </a:p>
        </p:txBody>
      </p:sp>
      <p:sp>
        <p:nvSpPr>
          <p:cNvPr id="3" name="Content Placeholder 2"/>
          <p:cNvSpPr>
            <a:spLocks noGrp="1"/>
          </p:cNvSpPr>
          <p:nvPr>
            <p:ph idx="1"/>
          </p:nvPr>
        </p:nvSpPr>
        <p:spPr>
          <a:xfrm>
            <a:off x="1136429" y="2278173"/>
            <a:ext cx="6467867" cy="3450613"/>
          </a:xfrm>
        </p:spPr>
        <p:txBody>
          <a:bodyPr anchor="ctr">
            <a:normAutofit/>
          </a:bodyPr>
          <a:lstStyle/>
          <a:p>
            <a:pPr marL="0" indent="0">
              <a:buNone/>
            </a:pPr>
            <a:r>
              <a:rPr lang="en-US" sz="1300"/>
              <a:t>• Access problem – When you are unable to physically approach the customers home (i.e. Closed street, dog in the yard, steep ice covered driveway)</a:t>
            </a:r>
          </a:p>
          <a:p>
            <a:pPr marL="0" indent="0">
              <a:buNone/>
            </a:pPr>
            <a:r>
              <a:rPr lang="en-US" sz="1300"/>
              <a:t>• Can’t find address – When you cannot find the customer’s home</a:t>
            </a:r>
          </a:p>
          <a:p>
            <a:pPr marL="0" indent="0">
              <a:buNone/>
            </a:pPr>
            <a:r>
              <a:rPr lang="en-US" sz="1300"/>
              <a:t>• Security access code needed – When you can’t deliver to a customer because of security reasons (i.e. Code needed to get into apartment building, gated community and guard won’t let you in)</a:t>
            </a:r>
          </a:p>
          <a:p>
            <a:pPr marL="0" indent="0">
              <a:buNone/>
            </a:pPr>
            <a:r>
              <a:rPr lang="en-US" sz="1300"/>
              <a:t>• Business closed – When the business you are delivering to is closed for the day (Please enter the correct business hours into the app)</a:t>
            </a:r>
          </a:p>
          <a:p>
            <a:pPr marL="0" indent="0">
              <a:buNone/>
            </a:pPr>
            <a:r>
              <a:rPr lang="en-US" sz="1300"/>
              <a:t>• Nowhere safe to leave packages – When there is no secure place to leave a package</a:t>
            </a:r>
          </a:p>
          <a:p>
            <a:pPr marL="0" indent="0">
              <a:buNone/>
            </a:pPr>
            <a:r>
              <a:rPr lang="en-US" sz="1300"/>
              <a:t>Before marking a package Unable to deliver, please exhaust all resources to get this package to the customer. Call the customer, Text the customer, then call again. Also reach out to your DSP, they may have suggestions to help you complete the delivery.</a:t>
            </a:r>
          </a:p>
          <a:p>
            <a:pPr marL="0" indent="0">
              <a:buNone/>
            </a:pPr>
            <a:endParaRPr lang="en-US" sz="13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C15AD565-A2CF-4D65-AA39-E7879CD90CC1}"/>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3067385526"/>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if a package is missing?</a:t>
            </a:r>
          </a:p>
        </p:txBody>
      </p:sp>
      <p:pic>
        <p:nvPicPr>
          <p:cNvPr id="4" name="Content Placeholder 3"/>
          <p:cNvPicPr>
            <a:picLocks noGrp="1" noChangeAspect="1"/>
          </p:cNvPicPr>
          <p:nvPr>
            <p:ph idx="1"/>
          </p:nvPr>
        </p:nvPicPr>
        <p:blipFill>
          <a:blip r:embed="rId3"/>
          <a:stretch>
            <a:fillRect/>
          </a:stretch>
        </p:blipFill>
        <p:spPr>
          <a:xfrm>
            <a:off x="346282" y="1644837"/>
            <a:ext cx="11470579" cy="4977799"/>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6803463D-CF23-4CE2-8212-B106B4E1CEE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146671"/>
            <a:ext cx="1507671" cy="1507671"/>
          </a:xfrm>
          <a:prstGeom prst="rect">
            <a:avLst/>
          </a:prstGeom>
        </p:spPr>
      </p:pic>
    </p:spTree>
    <p:extLst>
      <p:ext uri="{BB962C8B-B14F-4D97-AF65-F5344CB8AC3E}">
        <p14:creationId xmlns:p14="http://schemas.microsoft.com/office/powerpoint/2010/main" val="109070703"/>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What if I find a package not on my route?</a:t>
            </a:r>
          </a:p>
        </p:txBody>
      </p:sp>
      <p:sp>
        <p:nvSpPr>
          <p:cNvPr id="3" name="Content Placeholder 2"/>
          <p:cNvSpPr>
            <a:spLocks noGrp="1"/>
          </p:cNvSpPr>
          <p:nvPr>
            <p:ph idx="1"/>
          </p:nvPr>
        </p:nvSpPr>
        <p:spPr>
          <a:xfrm>
            <a:off x="1136429" y="2278173"/>
            <a:ext cx="6467867" cy="3450613"/>
          </a:xfrm>
        </p:spPr>
        <p:txBody>
          <a:bodyPr anchor="ctr">
            <a:normAutofit/>
          </a:bodyPr>
          <a:lstStyle/>
          <a:p>
            <a:pPr marL="0" indent="0">
              <a:buNone/>
            </a:pPr>
            <a:r>
              <a:rPr lang="en-US" sz="2400"/>
              <a:t>All packages MUST be attempted. Even packages that are not technically on your route. If you find a package in one of your bags not included on your route, please “Pick Up” that package and attempt delivery. All packages must be attempted TWICE. If you cannot complete a delivery you will need to go back to that location a second time in your route to attempt the delivery again.</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A427A461-7300-4476-A247-71F495BF0447}"/>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451249126"/>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“pick up” a package in my Rabbit?</a:t>
            </a:r>
          </a:p>
        </p:txBody>
      </p:sp>
      <p:pic>
        <p:nvPicPr>
          <p:cNvPr id="4" name="Content Placeholder 3"/>
          <p:cNvPicPr>
            <a:picLocks noGrp="1" noChangeAspect="1"/>
          </p:cNvPicPr>
          <p:nvPr>
            <p:ph idx="1"/>
          </p:nvPr>
        </p:nvPicPr>
        <p:blipFill>
          <a:blip r:embed="rId3"/>
          <a:stretch>
            <a:fillRect/>
          </a:stretch>
        </p:blipFill>
        <p:spPr>
          <a:xfrm>
            <a:off x="1493339" y="1201164"/>
            <a:ext cx="9733761" cy="5605435"/>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D91D4F0F-9677-43DB-A10A-1ED1AD83CE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23815" y="0"/>
            <a:ext cx="1268185" cy="1268185"/>
          </a:xfrm>
          <a:prstGeom prst="rect">
            <a:avLst/>
          </a:prstGeom>
        </p:spPr>
      </p:pic>
    </p:spTree>
    <p:extLst>
      <p:ext uri="{BB962C8B-B14F-4D97-AF65-F5344CB8AC3E}">
        <p14:creationId xmlns:p14="http://schemas.microsoft.com/office/powerpoint/2010/main" val="4186519272"/>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do I deliver to group stops?</a:t>
            </a:r>
          </a:p>
        </p:txBody>
      </p:sp>
      <p:pic>
        <p:nvPicPr>
          <p:cNvPr id="4" name="Content Placeholder 3"/>
          <p:cNvPicPr>
            <a:picLocks noGrp="1" noChangeAspect="1"/>
          </p:cNvPicPr>
          <p:nvPr>
            <p:ph idx="1"/>
          </p:nvPr>
        </p:nvPicPr>
        <p:blipFill>
          <a:blip r:embed="rId3"/>
          <a:stretch>
            <a:fillRect/>
          </a:stretch>
        </p:blipFill>
        <p:spPr>
          <a:xfrm>
            <a:off x="1495425" y="2205831"/>
            <a:ext cx="9201150" cy="3590925"/>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518B14B1-CFAC-4904-A734-BFA12E2C34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146671"/>
            <a:ext cx="1507671" cy="1507671"/>
          </a:xfrm>
          <a:prstGeom prst="rect">
            <a:avLst/>
          </a:prstGeom>
        </p:spPr>
      </p:pic>
    </p:spTree>
    <p:extLst>
      <p:ext uri="{BB962C8B-B14F-4D97-AF65-F5344CB8AC3E}">
        <p14:creationId xmlns:p14="http://schemas.microsoft.com/office/powerpoint/2010/main" val="137304013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94AA2BD-2E3F-4B1D-8127-5744B8115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5799" y="696549"/>
            <a:ext cx="4485861" cy="1088136"/>
          </a:xfrm>
        </p:spPr>
        <p:txBody>
          <a:bodyPr anchor="b">
            <a:normAutofit/>
          </a:bodyPr>
          <a:lstStyle/>
          <a:p>
            <a:r>
              <a:rPr lang="en-US" sz="3400" dirty="0"/>
              <a:t>Daily Cadence –Work Expectation</a:t>
            </a:r>
          </a:p>
        </p:txBody>
      </p:sp>
      <p:sp>
        <p:nvSpPr>
          <p:cNvPr id="12" name="Rectangle 11">
            <a:extLst>
              <a:ext uri="{FF2B5EF4-FFF2-40B4-BE49-F238E27FC236}">
                <a16:creationId xmlns:a16="http://schemas.microsoft.com/office/drawing/2014/main" id="{4BD02261-2DC8-4AA8-9E16-7751AE8924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3D752CF2-2291-40B5-B462-C17B174C1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6000"/>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5" name="Content Placeholder 4"/>
          <p:cNvSpPr>
            <a:spLocks noGrp="1"/>
          </p:cNvSpPr>
          <p:nvPr>
            <p:ph idx="1"/>
          </p:nvPr>
        </p:nvSpPr>
        <p:spPr>
          <a:xfrm>
            <a:off x="411478" y="2285999"/>
            <a:ext cx="5684521" cy="4204607"/>
          </a:xfrm>
        </p:spPr>
        <p:txBody>
          <a:bodyPr anchor="t">
            <a:normAutofit/>
          </a:bodyPr>
          <a:lstStyle/>
          <a:p>
            <a:r>
              <a:rPr lang="en-US" sz="1200" b="1" dirty="0"/>
              <a:t>Arrive at offsite at scheduled time depending on wave. Vans need to be loaded in 20 minutes so it is very important that drivers arrive on time both at the offsite and to the delivery station for load out</a:t>
            </a:r>
          </a:p>
          <a:p>
            <a:r>
              <a:rPr lang="en-US" sz="1200" b="1" dirty="0"/>
              <a:t>Route sizes will vary. For the first two weeks you will be assigned smaller routes “Nursery” After this two week period route size can vary from 150-200 stops and 200-300 packages. Routes can last 10 hours with potential for 11 with the return process</a:t>
            </a:r>
          </a:p>
          <a:p>
            <a:r>
              <a:rPr lang="en-US" sz="1200" b="1" dirty="0"/>
              <a:t>Drivers work 4 days a week with potential overtime</a:t>
            </a:r>
          </a:p>
          <a:p>
            <a:r>
              <a:rPr lang="en-US" sz="1200" b="1" dirty="0"/>
              <a:t>Delivering packages is physically demanding. Expect to get a lot of steps in and packages that weigh 50+ </a:t>
            </a:r>
            <a:r>
              <a:rPr lang="en-US" sz="1200" b="1" dirty="0" err="1"/>
              <a:t>lbs</a:t>
            </a:r>
            <a:endParaRPr lang="en-US" sz="1200" b="1" dirty="0"/>
          </a:p>
          <a:p>
            <a:r>
              <a:rPr lang="en-US" sz="1200" b="1" dirty="0">
                <a:effectLst/>
              </a:rPr>
              <a:t>Our drivers follow strict safety standards on and off the road. Unsafe driving practices can lead to termination. We use technology on vans and devices to monitor driving behavior</a:t>
            </a:r>
          </a:p>
          <a:p>
            <a:r>
              <a:rPr lang="en-US" sz="1200" b="1" dirty="0">
                <a:effectLst/>
              </a:rPr>
              <a:t>You'll interact with Amazon customers and the public in a professional and positive manner- This is not always easy customers are not always friendly and drivers need to maintain composure at all times</a:t>
            </a:r>
          </a:p>
          <a:p>
            <a:r>
              <a:rPr lang="en-US" sz="1200" b="1" dirty="0">
                <a:effectLst/>
              </a:rPr>
              <a:t>You'll use handheld technology to manage the delivery process- Comfortability with the technology is a plus</a:t>
            </a:r>
            <a:endParaRPr lang="en-US" sz="1200" b="1" dirty="0"/>
          </a:p>
          <a:p>
            <a:endParaRPr lang="en-US" sz="1200" b="1" dirty="0"/>
          </a:p>
          <a:p>
            <a:endParaRPr lang="en-US" sz="1100" dirty="0"/>
          </a:p>
        </p:txBody>
      </p:sp>
      <p:pic>
        <p:nvPicPr>
          <p:cNvPr id="2" name="Picture 1" descr="A picture containing drawing&#10;&#10;Description automatically generated">
            <a:extLst>
              <a:ext uri="{FF2B5EF4-FFF2-40B4-BE49-F238E27FC236}">
                <a16:creationId xmlns:a16="http://schemas.microsoft.com/office/drawing/2014/main" id="{C83B95C6-E470-4AF8-8AAE-8B408ADB0C30}"/>
              </a:ext>
            </a:extLst>
          </p:cNvPr>
          <p:cNvPicPr>
            <a:picLocks noChangeAspect="1"/>
          </p:cNvPicPr>
          <p:nvPr/>
        </p:nvPicPr>
        <p:blipFill rotWithShape="1">
          <a:blip r:embed="rId3">
            <a:extLst>
              <a:ext uri="{28A0092B-C50C-407E-A947-70E740481C1C}">
                <a14:useLocalDpi xmlns:a14="http://schemas.microsoft.com/office/drawing/2010/main" val="0"/>
              </a:ext>
            </a:extLst>
          </a:blip>
          <a:srcRect t="377" r="1" b="1"/>
          <a:stretch/>
        </p:blipFill>
        <p:spPr>
          <a:xfrm>
            <a:off x="6795314" y="10"/>
            <a:ext cx="5396685" cy="5376335"/>
          </a:xfrm>
          <a:custGeom>
            <a:avLst/>
            <a:gdLst/>
            <a:ahLst/>
            <a:cxnLst/>
            <a:rect l="l" t="t" r="r" b="b"/>
            <a:pathLst>
              <a:path w="6883948" h="6858000">
                <a:moveTo>
                  <a:pt x="365648" y="0"/>
                </a:moveTo>
                <a:lnTo>
                  <a:pt x="6883948" y="0"/>
                </a:lnTo>
                <a:lnTo>
                  <a:pt x="6883948" y="6858000"/>
                </a:lnTo>
                <a:lnTo>
                  <a:pt x="365648" y="6858000"/>
                </a:lnTo>
                <a:lnTo>
                  <a:pt x="360213" y="6835050"/>
                </a:lnTo>
                <a:cubicBezTo>
                  <a:pt x="128263" y="5788167"/>
                  <a:pt x="0" y="4637179"/>
                  <a:pt x="0" y="3429001"/>
                </a:cubicBezTo>
                <a:cubicBezTo>
                  <a:pt x="0" y="2220824"/>
                  <a:pt x="128263" y="1069835"/>
                  <a:pt x="360213" y="22952"/>
                </a:cubicBezTo>
                <a:close/>
              </a:path>
            </a:pathLst>
          </a:custGeom>
          <a:effectLst>
            <a:outerShdw blurRad="50800" dist="38100" dir="10800000" algn="r" rotWithShape="0">
              <a:schemeClr val="bg1">
                <a:lumMod val="85000"/>
                <a:alpha val="30000"/>
              </a:schemeClr>
            </a:outerShdw>
          </a:effectLst>
        </p:spPr>
      </p:pic>
    </p:spTree>
    <p:extLst>
      <p:ext uri="{BB962C8B-B14F-4D97-AF65-F5344CB8AC3E}">
        <p14:creationId xmlns:p14="http://schemas.microsoft.com/office/powerpoint/2010/main" val="2294948058"/>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Group stops (cont)</a:t>
            </a:r>
          </a:p>
        </p:txBody>
      </p:sp>
      <p:pic>
        <p:nvPicPr>
          <p:cNvPr id="4" name="Content Placeholder 3"/>
          <p:cNvPicPr>
            <a:picLocks noGrp="1" noChangeAspect="1"/>
          </p:cNvPicPr>
          <p:nvPr>
            <p:ph idx="1"/>
          </p:nvPr>
        </p:nvPicPr>
        <p:blipFill>
          <a:blip r:embed="rId3"/>
          <a:stretch>
            <a:fillRect/>
          </a:stretch>
        </p:blipFill>
        <p:spPr>
          <a:xfrm>
            <a:off x="736599" y="1396588"/>
            <a:ext cx="7860393" cy="4631150"/>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AD6E5292-EE5B-405B-A83F-501AC86580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40408" y="1716088"/>
            <a:ext cx="2014991" cy="2014991"/>
          </a:xfrm>
          <a:prstGeom prst="rect">
            <a:avLst/>
          </a:prstGeom>
        </p:spPr>
      </p:pic>
    </p:spTree>
    <p:extLst>
      <p:ext uri="{BB962C8B-B14F-4D97-AF65-F5344CB8AC3E}">
        <p14:creationId xmlns:p14="http://schemas.microsoft.com/office/powerpoint/2010/main" val="4196504067"/>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stops (</a:t>
            </a:r>
            <a:r>
              <a:rPr lang="en-US" dirty="0" err="1"/>
              <a:t>cont</a:t>
            </a:r>
            <a:r>
              <a:rPr lang="en-US" dirty="0"/>
              <a:t>)</a:t>
            </a:r>
          </a:p>
        </p:txBody>
      </p:sp>
      <p:pic>
        <p:nvPicPr>
          <p:cNvPr id="4" name="Content Placeholder 3"/>
          <p:cNvPicPr>
            <a:picLocks noGrp="1" noChangeAspect="1"/>
          </p:cNvPicPr>
          <p:nvPr>
            <p:ph idx="1"/>
          </p:nvPr>
        </p:nvPicPr>
        <p:blipFill>
          <a:blip r:embed="rId3"/>
          <a:stretch>
            <a:fillRect/>
          </a:stretch>
        </p:blipFill>
        <p:spPr>
          <a:xfrm>
            <a:off x="1179014" y="1407028"/>
            <a:ext cx="9163050" cy="3440915"/>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AE8FB35A-E097-4110-8A9B-F00478494E9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146671"/>
            <a:ext cx="1507671" cy="1507671"/>
          </a:xfrm>
          <a:prstGeom prst="rect">
            <a:avLst/>
          </a:prstGeom>
        </p:spPr>
      </p:pic>
    </p:spTree>
    <p:extLst>
      <p:ext uri="{BB962C8B-B14F-4D97-AF65-F5344CB8AC3E}">
        <p14:creationId xmlns:p14="http://schemas.microsoft.com/office/powerpoint/2010/main" val="2192154741"/>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Group Stops(</a:t>
            </a:r>
            <a:r>
              <a:rPr lang="en-US" dirty="0" err="1"/>
              <a:t>cont</a:t>
            </a:r>
            <a:r>
              <a:rPr lang="en-US" dirty="0"/>
              <a:t>)</a:t>
            </a:r>
          </a:p>
        </p:txBody>
      </p:sp>
      <p:pic>
        <p:nvPicPr>
          <p:cNvPr id="4" name="Content Placeholder 3"/>
          <p:cNvPicPr>
            <a:picLocks noGrp="1" noChangeAspect="1"/>
          </p:cNvPicPr>
          <p:nvPr>
            <p:ph idx="1"/>
          </p:nvPr>
        </p:nvPicPr>
        <p:blipFill>
          <a:blip r:embed="rId3"/>
          <a:stretch>
            <a:fillRect/>
          </a:stretch>
        </p:blipFill>
        <p:spPr>
          <a:xfrm>
            <a:off x="2963167" y="1825625"/>
            <a:ext cx="6265665" cy="4351338"/>
          </a:xfrm>
          <a:prstGeom prst="rect">
            <a:avLst/>
          </a:prstGeom>
        </p:spPr>
      </p:pic>
      <p:pic>
        <p:nvPicPr>
          <p:cNvPr id="3" name="Picture 2" descr="A picture containing drawing&#10;&#10;Description automatically generated">
            <a:extLst>
              <a:ext uri="{FF2B5EF4-FFF2-40B4-BE49-F238E27FC236}">
                <a16:creationId xmlns:a16="http://schemas.microsoft.com/office/drawing/2014/main" id="{472F5E27-09AE-428D-ABDA-F5C6C6FB40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68000" y="146671"/>
            <a:ext cx="1507671" cy="1507671"/>
          </a:xfrm>
          <a:prstGeom prst="rect">
            <a:avLst/>
          </a:prstGeom>
        </p:spPr>
      </p:pic>
    </p:spTree>
    <p:extLst>
      <p:ext uri="{BB962C8B-B14F-4D97-AF65-F5344CB8AC3E}">
        <p14:creationId xmlns:p14="http://schemas.microsoft.com/office/powerpoint/2010/main" val="1291256077"/>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How do I keep my FICO score Up?</a:t>
            </a:r>
          </a:p>
        </p:txBody>
      </p:sp>
      <p:sp>
        <p:nvSpPr>
          <p:cNvPr id="3" name="Content Placeholder 2"/>
          <p:cNvSpPr>
            <a:spLocks noGrp="1"/>
          </p:cNvSpPr>
          <p:nvPr>
            <p:ph idx="1"/>
          </p:nvPr>
        </p:nvSpPr>
        <p:spPr>
          <a:xfrm>
            <a:off x="1136429" y="2278173"/>
            <a:ext cx="6467867" cy="3450613"/>
          </a:xfrm>
        </p:spPr>
        <p:txBody>
          <a:bodyPr anchor="ctr">
            <a:normAutofit/>
          </a:bodyPr>
          <a:lstStyle/>
          <a:p>
            <a:r>
              <a:rPr lang="en-US" sz="1500"/>
              <a:t>Mentor measures the following things while you are driving on your route:</a:t>
            </a:r>
          </a:p>
          <a:p>
            <a:endParaRPr lang="en-US" sz="1500"/>
          </a:p>
          <a:p>
            <a:r>
              <a:rPr lang="en-US" sz="1500"/>
              <a:t> Acceleration: Hard acceleration &lt;9mph/second (0-30mph count to 3)</a:t>
            </a:r>
          </a:p>
          <a:p>
            <a:r>
              <a:rPr lang="en-US" sz="1500"/>
              <a:t>Braking: Hard braking &lt;9mph/second (30-0mph count to 3)</a:t>
            </a:r>
          </a:p>
          <a:p>
            <a:r>
              <a:rPr lang="en-US" sz="1500"/>
              <a:t>Cornering: Hard cornering (Do not take turns &gt;20mph)</a:t>
            </a:r>
          </a:p>
          <a:p>
            <a:r>
              <a:rPr lang="en-US" sz="1500"/>
              <a:t>Distraction: Any interaction with the device while the vehicle is in motion. (DO NOT log in on your personal phone!)</a:t>
            </a:r>
          </a:p>
          <a:p>
            <a:r>
              <a:rPr lang="en-US" sz="1500"/>
              <a:t>Speeding: &gt;10 mph above posted speed limit for more than 40 secs</a:t>
            </a:r>
          </a:p>
          <a:p>
            <a:r>
              <a:rPr lang="en-US" sz="1500"/>
              <a:t>The best thing you can do to keep your Mentor score high is NEVER touch your device while driving and go the speed limit while making your deliveries. If you maintain a reasonable speed it greatly reduces the chances of harsh cornering, hard braking and, quick accelerations</a:t>
            </a:r>
          </a:p>
          <a:p>
            <a:endParaRPr lang="en-US" sz="15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CADBFE74-DCA1-400A-90F0-862560505FA5}"/>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1170165477"/>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DB9C61-90E0-484F-8602-02F49EDC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7ED563-E5DB-4937-BF78-7893C4D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28036"/>
            <a:ext cx="11724640" cy="63779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93977" y="353842"/>
            <a:ext cx="6006192" cy="1324907"/>
          </a:xfrm>
        </p:spPr>
        <p:txBody>
          <a:bodyPr>
            <a:normAutofit/>
          </a:bodyPr>
          <a:lstStyle/>
          <a:p>
            <a:r>
              <a:rPr lang="en-US" b="1" dirty="0">
                <a:solidFill>
                  <a:srgbClr val="002060"/>
                </a:solidFill>
              </a:rPr>
              <a:t>FICO 5 for Safe Driving</a:t>
            </a:r>
          </a:p>
        </p:txBody>
      </p:sp>
      <p:sp>
        <p:nvSpPr>
          <p:cNvPr id="3" name="Content Placeholder 2"/>
          <p:cNvSpPr>
            <a:spLocks noGrp="1"/>
          </p:cNvSpPr>
          <p:nvPr>
            <p:ph idx="1"/>
          </p:nvPr>
        </p:nvSpPr>
        <p:spPr>
          <a:xfrm>
            <a:off x="598636" y="1678749"/>
            <a:ext cx="6278776" cy="4498213"/>
          </a:xfrm>
        </p:spPr>
        <p:txBody>
          <a:bodyPr>
            <a:normAutofit/>
          </a:bodyPr>
          <a:lstStyle/>
          <a:p>
            <a:r>
              <a:rPr lang="en-US" sz="1200" b="1" dirty="0">
                <a:solidFill>
                  <a:srgbClr val="002060"/>
                </a:solidFill>
              </a:rPr>
              <a:t>1.  ACCELERATING: Avoid jack rabbit starts and remain calm. Drivers who are aggressive drivers often accelerate and don’t put their safety or other’s safety above all else.  </a:t>
            </a:r>
          </a:p>
          <a:p>
            <a:r>
              <a:rPr lang="en-US" sz="1200" b="1" dirty="0">
                <a:solidFill>
                  <a:srgbClr val="002060"/>
                </a:solidFill>
              </a:rPr>
              <a:t>2.   BREAKING: Keep 1 van length between you and the car in front of you AT ALL TIMES. </a:t>
            </a:r>
          </a:p>
          <a:p>
            <a:r>
              <a:rPr lang="en-US" sz="1200" b="1" dirty="0">
                <a:solidFill>
                  <a:srgbClr val="002060"/>
                </a:solidFill>
              </a:rPr>
              <a:t>3.  CORNERING: Remember to brake before turning a corner. Remember the three S’s: Slowly, Smoothly &amp; Steady.</a:t>
            </a:r>
          </a:p>
          <a:p>
            <a:r>
              <a:rPr lang="en-US" sz="1200" b="1" dirty="0">
                <a:solidFill>
                  <a:srgbClr val="002060"/>
                </a:solidFill>
              </a:rPr>
              <a:t>4. DISTRACTIONS: LOG INTO EMENTOR ON YOUR PERSONAL PHONE, PUT THE PHONE IN THE MOUNT, DO NOT TOUCH AGAIN UNTIL AFTER THE ROUTE. Every time you touch the phone and the vehicle is in motion (to answer a call, to decline a call, to send a text), it will hit your FICO. ONLY TOUCH YOUR PHONE WHEN THE VAN IS OFF.</a:t>
            </a:r>
          </a:p>
          <a:p>
            <a:r>
              <a:rPr lang="en-US" sz="1200" b="1" dirty="0">
                <a:solidFill>
                  <a:srgbClr val="002060"/>
                </a:solidFill>
              </a:rPr>
              <a:t>5.   SPEEDING: If posted speed limit is &lt; 40 mph, a driver must exceed the speed limit by 20% or more for at least 60 seconds.</a:t>
            </a:r>
          </a:p>
          <a:p>
            <a:pPr marL="0" indent="0">
              <a:buNone/>
            </a:pPr>
            <a:r>
              <a:rPr lang="en-US" sz="1200" b="1" dirty="0">
                <a:solidFill>
                  <a:srgbClr val="002060"/>
                </a:solidFill>
              </a:rPr>
              <a:t>If posted speed limit is &gt; or = to 40mph, a driver must exceed the speed limit by 10 mph or more for at least 60 seconds.</a:t>
            </a:r>
          </a:p>
          <a:p>
            <a:r>
              <a:rPr lang="en-US" sz="1200" b="1" dirty="0">
                <a:solidFill>
                  <a:srgbClr val="002060"/>
                </a:solidFill>
              </a:rPr>
              <a:t>6 .   Why did I get a distraction event when I used my Bluetooth device to make a hands-free call? There is no difference in brain distraction between hand-held and hands-free phone use—they are equally distracting and therefore are equally counted as negative events in Mentor. Soon you will receive the Distracted Driving series of coaching modules with our own brain science advisor, Dr. Paul Atchley, in your playlist, which will convince you why you need leave your phone alone while behind the wheel! If you have already seen them, we encourage you to go watch them again.</a:t>
            </a:r>
          </a:p>
          <a:p>
            <a:endParaRPr lang="en-US" sz="800" dirty="0">
              <a:solidFill>
                <a:schemeClr val="accent1"/>
              </a:solidFill>
            </a:endParaRPr>
          </a:p>
        </p:txBody>
      </p:sp>
      <p:sp>
        <p:nvSpPr>
          <p:cNvPr id="14" name="Rectangle 13">
            <a:extLst>
              <a:ext uri="{FF2B5EF4-FFF2-40B4-BE49-F238E27FC236}">
                <a16:creationId xmlns:a16="http://schemas.microsoft.com/office/drawing/2014/main" id="{2306B647-FE95-4550-8350-3D2180C62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60466" y="699706"/>
            <a:ext cx="4114800" cy="5477256"/>
          </a:xfrm>
          <a:prstGeom prst="rect">
            <a:avLst/>
          </a:prstGeom>
          <a:solidFill>
            <a:srgbClr val="FFFFFF"/>
          </a:solid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A774BCFB-227B-45C4-9A23-A3A625DAE4DC}"/>
              </a:ext>
            </a:extLst>
          </p:cNvPr>
          <p:cNvPicPr>
            <a:picLocks noChangeAspect="1"/>
          </p:cNvPicPr>
          <p:nvPr/>
        </p:nvPicPr>
        <p:blipFill rotWithShape="1">
          <a:blip r:embed="rId3">
            <a:extLst>
              <a:ext uri="{28A0092B-C50C-407E-A947-70E740481C1C}">
                <a14:useLocalDpi xmlns:a14="http://schemas.microsoft.com/office/drawing/2010/main" val="0"/>
              </a:ext>
            </a:extLst>
          </a:blip>
          <a:srcRect l="13065" r="13397" b="1"/>
          <a:stretch/>
        </p:blipFill>
        <p:spPr>
          <a:xfrm>
            <a:off x="7523826" y="862763"/>
            <a:ext cx="3788081" cy="5151142"/>
          </a:xfrm>
          <a:prstGeom prst="rect">
            <a:avLst/>
          </a:prstGeom>
        </p:spPr>
      </p:pic>
    </p:spTree>
    <p:extLst>
      <p:ext uri="{BB962C8B-B14F-4D97-AF65-F5344CB8AC3E}">
        <p14:creationId xmlns:p14="http://schemas.microsoft.com/office/powerpoint/2010/main" val="1468704748"/>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Work Expectation cont.</a:t>
            </a:r>
          </a:p>
        </p:txBody>
      </p:sp>
      <p:sp>
        <p:nvSpPr>
          <p:cNvPr id="3" name="Content Placeholder 2"/>
          <p:cNvSpPr>
            <a:spLocks noGrp="1"/>
          </p:cNvSpPr>
          <p:nvPr>
            <p:ph idx="1"/>
          </p:nvPr>
        </p:nvSpPr>
        <p:spPr>
          <a:xfrm>
            <a:off x="1136429" y="2278173"/>
            <a:ext cx="6467867" cy="3450613"/>
          </a:xfrm>
        </p:spPr>
        <p:txBody>
          <a:bodyPr anchor="ctr">
            <a:normAutofit/>
          </a:bodyPr>
          <a:lstStyle/>
          <a:p>
            <a:r>
              <a:rPr lang="en-US" sz="1500"/>
              <a:t>Drivers are expected to deliver all packages assigned barring any issues such as unable to locate, missing, no safe locations. Exceptions will be covered later in this document. Excessive return of deliverable packages can lead to corrective action. Drivers are expected to call customers or support to assist with any problem packages</a:t>
            </a:r>
          </a:p>
          <a:p>
            <a:r>
              <a:rPr lang="en-US" sz="1500"/>
              <a:t>There can be stairs</a:t>
            </a:r>
          </a:p>
          <a:p>
            <a:r>
              <a:rPr lang="en-US" sz="1500"/>
              <a:t>Outside in element-Rain,snow,etc</a:t>
            </a:r>
          </a:p>
          <a:p>
            <a:r>
              <a:rPr lang="en-US" sz="1500"/>
              <a:t>Driving in dark and rural areas</a:t>
            </a:r>
          </a:p>
          <a:p>
            <a:r>
              <a:rPr lang="en-US" sz="1500"/>
              <a:t>Pictures must be taken of delivered packages-If any go missing this protects you as proof of delivery</a:t>
            </a:r>
          </a:p>
          <a:p>
            <a:r>
              <a:rPr lang="en-US" sz="1500"/>
              <a:t>All packages must be marked before returning to station-Upon returning to station each driver must debrief with the return to station team on any undelivered packages</a:t>
            </a:r>
          </a:p>
          <a:p>
            <a:endParaRPr lang="en-US" sz="1500"/>
          </a:p>
          <a:p>
            <a:endParaRPr lang="en-US" sz="1500"/>
          </a:p>
          <a:p>
            <a:endParaRPr lang="en-US" sz="15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1E87A638-A782-4E41-9AE5-52EA7E5CC0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661583831"/>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36428" y="627564"/>
            <a:ext cx="7474172" cy="1325563"/>
          </a:xfrm>
        </p:spPr>
        <p:txBody>
          <a:bodyPr>
            <a:normAutofit/>
          </a:bodyPr>
          <a:lstStyle/>
          <a:p>
            <a:r>
              <a:rPr lang="en-US" dirty="0"/>
              <a:t>Start of Day Routine</a:t>
            </a:r>
          </a:p>
        </p:txBody>
      </p:sp>
      <p:sp>
        <p:nvSpPr>
          <p:cNvPr id="3" name="Content Placeholder 2"/>
          <p:cNvSpPr>
            <a:spLocks noGrp="1"/>
          </p:cNvSpPr>
          <p:nvPr>
            <p:ph idx="1"/>
          </p:nvPr>
        </p:nvSpPr>
        <p:spPr>
          <a:xfrm>
            <a:off x="1136429" y="2278173"/>
            <a:ext cx="6467867" cy="3450613"/>
          </a:xfrm>
        </p:spPr>
        <p:txBody>
          <a:bodyPr anchor="ctr">
            <a:normAutofit/>
          </a:bodyPr>
          <a:lstStyle/>
          <a:p>
            <a:r>
              <a:rPr lang="en-US" sz="1700" b="1"/>
              <a:t>1. Open the Mentor App</a:t>
            </a:r>
            <a:endParaRPr lang="en-US" sz="1700"/>
          </a:p>
          <a:p>
            <a:pPr lvl="0"/>
            <a:r>
              <a:rPr lang="en-US" sz="1700"/>
              <a:t>Log in using the email you signed up with and password you created</a:t>
            </a:r>
          </a:p>
          <a:p>
            <a:pPr lvl="0"/>
            <a:r>
              <a:rPr lang="en-US" sz="1700"/>
              <a:t>If you do not remember these you need to get with your manager or reset password yourself</a:t>
            </a:r>
          </a:p>
          <a:p>
            <a:pPr lvl="0"/>
            <a:r>
              <a:rPr lang="en-US" sz="1700"/>
              <a:t>Complete Pre-trip DVCR-Next Page</a:t>
            </a:r>
          </a:p>
          <a:p>
            <a:r>
              <a:rPr lang="en-US" sz="1700"/>
              <a:t>You MUST log into Mentor every day before you begin your route and leave mentor open all day while you deliver. When you first log in you will be asked to inspect your van. At the end of your day you will be asked to do another inspection for new damage. It is visible to your DSP and to Amazon if you logged into Mentor, and if you did your Pre and Post Trip DVCRs. Failure to do so can lead to disciplinary action.</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69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9F872591-EDEC-4394-854C-134D44A8E552}"/>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687989436"/>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DVCR Completion</a:t>
            </a:r>
          </a:p>
        </p:txBody>
      </p:sp>
      <p:sp>
        <p:nvSpPr>
          <p:cNvPr id="3" name="Content Placeholder 2"/>
          <p:cNvSpPr>
            <a:spLocks noGrp="1"/>
          </p:cNvSpPr>
          <p:nvPr>
            <p:ph idx="1"/>
          </p:nvPr>
        </p:nvSpPr>
        <p:spPr>
          <a:xfrm>
            <a:off x="838200" y="1825624"/>
            <a:ext cx="10515600" cy="4861939"/>
          </a:xfrm>
        </p:spPr>
        <p:txBody>
          <a:bodyPr>
            <a:normAutofit/>
          </a:bodyPr>
          <a:lstStyle/>
          <a:p>
            <a:r>
              <a:rPr lang="en-US" sz="1800" b="1" dirty="0"/>
              <a:t>Pre-Trip DVCR Cheat Sheet</a:t>
            </a:r>
          </a:p>
          <a:p>
            <a:r>
              <a:rPr lang="en-US" sz="1800" dirty="0"/>
              <a:t>1.	Select “Begin Route” </a:t>
            </a:r>
          </a:p>
          <a:p>
            <a:r>
              <a:rPr lang="en-US" sz="1800" dirty="0"/>
              <a:t>2.	Scan the QR code number for your van located in driver side door</a:t>
            </a:r>
          </a:p>
          <a:p>
            <a:r>
              <a:rPr lang="en-US" sz="1800" dirty="0"/>
              <a:t>3.	You will be directed to the Inspection Checklist that will ask you to inspect key areas of your van (any damage marked will require a photo).</a:t>
            </a:r>
          </a:p>
          <a:p>
            <a:r>
              <a:rPr lang="en-US" sz="1800" dirty="0"/>
              <a:t>4.	Select “File Report” to submit the inspection.</a:t>
            </a:r>
          </a:p>
          <a:p>
            <a:r>
              <a:rPr lang="en-US" sz="1800" b="1" dirty="0"/>
              <a:t>Post- Trip DVCR Cheat Sheet</a:t>
            </a:r>
          </a:p>
          <a:p>
            <a:r>
              <a:rPr lang="en-US" sz="1800" dirty="0"/>
              <a:t>1.	Select End Route</a:t>
            </a:r>
          </a:p>
          <a:p>
            <a:r>
              <a:rPr lang="en-US" sz="1800" dirty="0"/>
              <a:t>2.	Any new damage? Walk around your vehicle and look for new damage. If there is none select no. If there is select yes and enter it into the Inspection Checklist then File Report to end your route. </a:t>
            </a:r>
          </a:p>
          <a:p>
            <a:endParaRPr lang="en-US" sz="1800" dirty="0"/>
          </a:p>
          <a:p>
            <a:endParaRPr lang="en-US" sz="1800" dirty="0"/>
          </a:p>
        </p:txBody>
      </p:sp>
      <p:pic>
        <p:nvPicPr>
          <p:cNvPr id="4" name="Picture 3"/>
          <p:cNvPicPr>
            <a:picLocks noChangeAspect="1"/>
          </p:cNvPicPr>
          <p:nvPr/>
        </p:nvPicPr>
        <p:blipFill>
          <a:blip r:embed="rId3"/>
          <a:stretch>
            <a:fillRect/>
          </a:stretch>
        </p:blipFill>
        <p:spPr>
          <a:xfrm>
            <a:off x="10700919" y="1417590"/>
            <a:ext cx="1146147" cy="1514983"/>
          </a:xfrm>
          <a:prstGeom prst="rect">
            <a:avLst/>
          </a:prstGeom>
        </p:spPr>
      </p:pic>
      <p:pic>
        <p:nvPicPr>
          <p:cNvPr id="5" name="Picture 4"/>
          <p:cNvPicPr>
            <a:picLocks noChangeAspect="1"/>
          </p:cNvPicPr>
          <p:nvPr/>
        </p:nvPicPr>
        <p:blipFill>
          <a:blip r:embed="rId4"/>
          <a:stretch>
            <a:fillRect/>
          </a:stretch>
        </p:blipFill>
        <p:spPr>
          <a:xfrm>
            <a:off x="10969166" y="4966231"/>
            <a:ext cx="1042506" cy="1816765"/>
          </a:xfrm>
          <a:prstGeom prst="rect">
            <a:avLst/>
          </a:prstGeom>
        </p:spPr>
      </p:pic>
      <p:pic>
        <p:nvPicPr>
          <p:cNvPr id="7" name="Picture 6" descr="A picture containing drawing&#10;&#10;Description automatically generated">
            <a:extLst>
              <a:ext uri="{FF2B5EF4-FFF2-40B4-BE49-F238E27FC236}">
                <a16:creationId xmlns:a16="http://schemas.microsoft.com/office/drawing/2014/main" id="{6CC91DD6-1DEF-47B5-B8AC-CD595EF77C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69166" y="146671"/>
            <a:ext cx="1206505" cy="1206505"/>
          </a:xfrm>
          <a:prstGeom prst="rect">
            <a:avLst/>
          </a:prstGeom>
        </p:spPr>
      </p:pic>
    </p:spTree>
    <p:extLst>
      <p:ext uri="{BB962C8B-B14F-4D97-AF65-F5344CB8AC3E}">
        <p14:creationId xmlns:p14="http://schemas.microsoft.com/office/powerpoint/2010/main" val="813013924"/>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856180"/>
            <a:ext cx="4560584" cy="1128068"/>
          </a:xfrm>
        </p:spPr>
        <p:txBody>
          <a:bodyPr anchor="ctr">
            <a:normAutofit/>
          </a:bodyPr>
          <a:lstStyle/>
          <a:p>
            <a:r>
              <a:rPr lang="en-US" sz="3700"/>
              <a:t>Safely Driving to the Warehouse</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90719" y="2330505"/>
            <a:ext cx="4559425" cy="3979585"/>
          </a:xfrm>
        </p:spPr>
        <p:txBody>
          <a:bodyPr anchor="ctr">
            <a:normAutofit/>
          </a:bodyPr>
          <a:lstStyle/>
          <a:p>
            <a:r>
              <a:rPr lang="en-US" sz="1700"/>
              <a:t>1.	Honk your horn on your way up the ramp</a:t>
            </a:r>
          </a:p>
          <a:p>
            <a:r>
              <a:rPr lang="en-US" sz="1700"/>
              <a:t>2.	The speed limit throughout the entire Amazon campus is 5 mph, that includes inside the warehouse and in the parking lot</a:t>
            </a:r>
          </a:p>
          <a:p>
            <a:r>
              <a:rPr lang="en-US" sz="1700"/>
              <a:t>3.	Headlights and Hazard lights on</a:t>
            </a:r>
          </a:p>
          <a:p>
            <a:r>
              <a:rPr lang="en-US" sz="1700"/>
              <a:t>4.	Windows down. No music. No headphones.</a:t>
            </a:r>
          </a:p>
          <a:p>
            <a:r>
              <a:rPr lang="en-US" sz="1700"/>
              <a:t>5.	Once parked inside turn your engine off. NO IDLING IN THE WAREHOUSE</a:t>
            </a:r>
          </a:p>
          <a:p>
            <a:r>
              <a:rPr lang="en-US" sz="1700"/>
              <a:t>6.	Once loaded and getting ready to leave, honk before leaving your parking spot</a:t>
            </a:r>
          </a:p>
          <a:p>
            <a:r>
              <a:rPr lang="en-US" sz="1700"/>
              <a:t>7.	Honk when exiting the building</a:t>
            </a:r>
          </a:p>
          <a:p>
            <a:endParaRPr lang="en-US" sz="170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drawing&#10;&#10;Description automatically generated">
            <a:extLst>
              <a:ext uri="{FF2B5EF4-FFF2-40B4-BE49-F238E27FC236}">
                <a16:creationId xmlns:a16="http://schemas.microsoft.com/office/drawing/2014/main" id="{89208A52-DD35-495B-A08A-B6A723297AA3}"/>
              </a:ext>
            </a:extLst>
          </p:cNvPr>
          <p:cNvPicPr>
            <a:picLocks noChangeAspect="1"/>
          </p:cNvPicPr>
          <p:nvPr/>
        </p:nvPicPr>
        <p:blipFill rotWithShape="1">
          <a:blip r:embed="rId3">
            <a:extLst>
              <a:ext uri="{28A0092B-C50C-407E-A947-70E740481C1C}">
                <a14:useLocalDpi xmlns:a14="http://schemas.microsoft.com/office/drawing/2010/main" val="0"/>
              </a:ext>
            </a:extLst>
          </a:blip>
          <a:srcRect t="3062" r="4" b="4"/>
          <a:stretch/>
        </p:blipFill>
        <p:spPr>
          <a:xfrm>
            <a:off x="5977788" y="799352"/>
            <a:ext cx="5425410" cy="5259296"/>
          </a:xfrm>
          <a:prstGeom prst="rect">
            <a:avLst/>
          </a:prstGeom>
        </p:spPr>
      </p:pic>
    </p:spTree>
    <p:extLst>
      <p:ext uri="{BB962C8B-B14F-4D97-AF65-F5344CB8AC3E}">
        <p14:creationId xmlns:p14="http://schemas.microsoft.com/office/powerpoint/2010/main" val="3981680637"/>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856180"/>
            <a:ext cx="5279408" cy="1128068"/>
          </a:xfrm>
        </p:spPr>
        <p:txBody>
          <a:bodyPr anchor="ctr">
            <a:normAutofit/>
          </a:bodyPr>
          <a:lstStyle/>
          <a:p>
            <a:r>
              <a:rPr lang="en-US" sz="4000"/>
              <a:t>Amazon Flex App</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90719" y="2330505"/>
            <a:ext cx="5278066" cy="3979585"/>
          </a:xfrm>
        </p:spPr>
        <p:txBody>
          <a:bodyPr anchor="ctr">
            <a:normAutofit/>
          </a:bodyPr>
          <a:lstStyle/>
          <a:p>
            <a:r>
              <a:rPr lang="en-US" sz="2000"/>
              <a:t>Open the Amazon Flex App</a:t>
            </a:r>
          </a:p>
          <a:p>
            <a:r>
              <a:rPr lang="en-US" sz="2000"/>
              <a:t>- Use the email you used to set up an account on Concour (This one could not be associated with any other Amazon account in any way) </a:t>
            </a:r>
          </a:p>
          <a:p>
            <a:r>
              <a:rPr lang="en-US" sz="2000"/>
              <a:t>- Enter password you created for this account</a:t>
            </a:r>
          </a:p>
          <a:p>
            <a:r>
              <a:rPr lang="en-US" sz="2000"/>
              <a:t>- Enter mileage of your van</a:t>
            </a:r>
          </a:p>
          <a:p>
            <a:r>
              <a:rPr lang="en-US" sz="2000"/>
              <a:t>-Choose option “scan packages” DO NOT SWIPE TO FINISH YET</a:t>
            </a:r>
          </a:p>
          <a:p>
            <a:endParaRPr lang="en-US" sz="2000"/>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a:stretch>
            <a:fillRect/>
          </a:stretch>
        </p:blipFill>
        <p:spPr>
          <a:xfrm>
            <a:off x="7083423" y="994600"/>
            <a:ext cx="4397433" cy="1693339"/>
          </a:xfrm>
          <a:prstGeom prst="rect">
            <a:avLst/>
          </a:prstGeom>
        </p:spPr>
      </p:pic>
      <p:sp>
        <p:nvSpPr>
          <p:cNvPr id="23" name="Rectangle 2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61E0E693-7AFB-46A8-915E-47E6FF14F3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21829" y="3707894"/>
            <a:ext cx="2518756" cy="2518756"/>
          </a:xfrm>
          <a:prstGeom prst="rect">
            <a:avLst/>
          </a:prstGeom>
        </p:spPr>
      </p:pic>
    </p:spTree>
    <p:extLst>
      <p:ext uri="{BB962C8B-B14F-4D97-AF65-F5344CB8AC3E}">
        <p14:creationId xmlns:p14="http://schemas.microsoft.com/office/powerpoint/2010/main" val="2047785958"/>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838200" y="365125"/>
            <a:ext cx="5387502" cy="1325563"/>
          </a:xfrm>
        </p:spPr>
        <p:txBody>
          <a:bodyPr>
            <a:normAutofit/>
          </a:bodyPr>
          <a:lstStyle/>
          <a:p>
            <a:r>
              <a:rPr lang="en-US" dirty="0"/>
              <a:t>Locating your route</a:t>
            </a:r>
          </a:p>
        </p:txBody>
      </p:sp>
      <p:sp>
        <p:nvSpPr>
          <p:cNvPr id="3" name="Content Placeholder 2"/>
          <p:cNvSpPr>
            <a:spLocks noGrp="1"/>
          </p:cNvSpPr>
          <p:nvPr>
            <p:ph idx="1"/>
          </p:nvPr>
        </p:nvSpPr>
        <p:spPr>
          <a:xfrm>
            <a:off x="838200" y="1825625"/>
            <a:ext cx="5387502" cy="4351338"/>
          </a:xfrm>
        </p:spPr>
        <p:txBody>
          <a:bodyPr>
            <a:normAutofit/>
          </a:bodyPr>
          <a:lstStyle/>
          <a:p>
            <a:r>
              <a:rPr lang="en-US" sz="2200"/>
              <a:t>Once you’ve selected “Scan Packages” the next screen will tell you were your packages are located</a:t>
            </a:r>
          </a:p>
          <a:p>
            <a:r>
              <a:rPr lang="en-US" sz="2200"/>
              <a:t>There are four blue taped off rows that will be full of picked routes on U-boats. They are on a grid that uses Letters to determine the row, and numbers to determine where the route is in that row. (i.e. STG.A01, STG.D18)</a:t>
            </a:r>
          </a:p>
          <a:p>
            <a:endParaRPr lang="en-US" sz="2200"/>
          </a:p>
          <a:p>
            <a:endParaRPr lang="en-US" sz="2200"/>
          </a:p>
          <a:p>
            <a:r>
              <a:rPr lang="en-US" sz="2200"/>
              <a:t>Insert staging map</a:t>
            </a:r>
          </a:p>
          <a:p>
            <a:endParaRPr lang="en-US" sz="2200"/>
          </a:p>
        </p:txBody>
      </p:sp>
      <p:pic>
        <p:nvPicPr>
          <p:cNvPr id="5" name="Picture 4" descr="A picture containing drawing&#10;&#10;Description automatically generated">
            <a:extLst>
              <a:ext uri="{FF2B5EF4-FFF2-40B4-BE49-F238E27FC236}">
                <a16:creationId xmlns:a16="http://schemas.microsoft.com/office/drawing/2014/main" id="{587EF2D1-CD82-4C17-AC13-F725A6708058}"/>
              </a:ext>
            </a:extLst>
          </p:cNvPr>
          <p:cNvPicPr>
            <a:picLocks noChangeAspect="1"/>
          </p:cNvPicPr>
          <p:nvPr/>
        </p:nvPicPr>
        <p:blipFill rotWithShape="1">
          <a:blip r:embed="rId3">
            <a:extLst>
              <a:ext uri="{28A0092B-C50C-407E-A947-70E740481C1C}">
                <a14:useLocalDpi xmlns:a14="http://schemas.microsoft.com/office/drawing/2010/main" val="0"/>
              </a:ext>
            </a:extLst>
          </a:blip>
          <a:srcRect t="146" r="2"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2" name="Oval 11">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13">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343862"/>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9560" y="856180"/>
            <a:ext cx="5279408" cy="1128068"/>
          </a:xfrm>
        </p:spPr>
        <p:txBody>
          <a:bodyPr anchor="ctr">
            <a:normAutofit/>
          </a:bodyPr>
          <a:lstStyle/>
          <a:p>
            <a:r>
              <a:rPr lang="en-US" sz="4000"/>
              <a:t>Bag Order</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90719" y="2330505"/>
            <a:ext cx="5278066" cy="3979585"/>
          </a:xfrm>
        </p:spPr>
        <p:txBody>
          <a:bodyPr anchor="ctr">
            <a:normAutofit/>
          </a:bodyPr>
          <a:lstStyle/>
          <a:p>
            <a:r>
              <a:rPr lang="en-US" sz="2000"/>
              <a:t>The bags will be loaded on the carts in the same way every time</a:t>
            </a:r>
          </a:p>
          <a:p>
            <a:pPr marL="0" indent="0">
              <a:buNone/>
            </a:pPr>
            <a:endParaRPr lang="en-US" sz="2000"/>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drawing&#10;&#10;Description automatically generated">
            <a:extLst>
              <a:ext uri="{FF2B5EF4-FFF2-40B4-BE49-F238E27FC236}">
                <a16:creationId xmlns:a16="http://schemas.microsoft.com/office/drawing/2014/main" id="{FC4548F1-1F4C-4A7E-9171-0CFEF178048C}"/>
              </a:ext>
            </a:extLst>
          </p:cNvPr>
          <p:cNvPicPr>
            <a:picLocks noChangeAspect="1"/>
          </p:cNvPicPr>
          <p:nvPr/>
        </p:nvPicPr>
        <p:blipFill rotWithShape="1">
          <a:blip r:embed="rId3">
            <a:extLst>
              <a:ext uri="{28A0092B-C50C-407E-A947-70E740481C1C}">
                <a14:useLocalDpi xmlns:a14="http://schemas.microsoft.com/office/drawing/2010/main" val="0"/>
              </a:ext>
            </a:extLst>
          </a:blip>
          <a:srcRect t="34849" r="4" b="7875"/>
          <a:stretch/>
        </p:blipFill>
        <p:spPr>
          <a:xfrm>
            <a:off x="7083423" y="581892"/>
            <a:ext cx="4397433" cy="2518756"/>
          </a:xfrm>
          <a:prstGeom prst="rect">
            <a:avLst/>
          </a:prstGeom>
        </p:spPr>
      </p:pic>
      <p:sp>
        <p:nvSpPr>
          <p:cNvPr id="23" name="Rectangle 22">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rotWithShape="1">
          <a:blip r:embed="rId4"/>
          <a:srcRect l="1401" r="3924" b="-1"/>
          <a:stretch/>
        </p:blipFill>
        <p:spPr>
          <a:xfrm>
            <a:off x="7083423" y="3707894"/>
            <a:ext cx="4395569" cy="2518756"/>
          </a:xfrm>
          <a:prstGeom prst="rect">
            <a:avLst/>
          </a:prstGeom>
        </p:spPr>
      </p:pic>
    </p:spTree>
    <p:extLst>
      <p:ext uri="{BB962C8B-B14F-4D97-AF65-F5344CB8AC3E}">
        <p14:creationId xmlns:p14="http://schemas.microsoft.com/office/powerpoint/2010/main" val="982912452"/>
      </p:ext>
    </p:extLst>
  </p:cSld>
  <p:clrMapOvr>
    <a:masterClrMapping/>
  </p:clrMapOvr>
  <mc:AlternateContent xmlns:mc="http://schemas.openxmlformats.org/markup-compatibility/2006">
    <mc:Choice xmlns:p14="http://schemas.microsoft.com/office/powerpoint/2010/main" Requires="p14">
      <p:transition spd="slow" p14:dur="2000" advClick="0" advTm="5000">
        <p:sndAc>
          <p:stSnd>
            <p:snd r:embed="rId2" name="click.wav"/>
          </p:stSnd>
        </p:sndAc>
      </p:transition>
    </mc:Choice>
    <mc:Fallback>
      <p:transition spd="slow" advClick="0" advTm="5000">
        <p:sndAc>
          <p:stSnd>
            <p:snd r:embed="rId2" name="click.wav"/>
          </p:stSnd>
        </p:sndAc>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1925</Words>
  <Application>Microsoft Office PowerPoint</Application>
  <PresentationFormat>Widescreen</PresentationFormat>
  <Paragraphs>100</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What to Expect when Delivering</vt:lpstr>
      <vt:lpstr>Daily Cadence –Work Expectation</vt:lpstr>
      <vt:lpstr>Work Expectation cont.</vt:lpstr>
      <vt:lpstr>Start of Day Routine</vt:lpstr>
      <vt:lpstr>DVCR Completion</vt:lpstr>
      <vt:lpstr>Safely Driving to the Warehouse</vt:lpstr>
      <vt:lpstr>Amazon Flex App</vt:lpstr>
      <vt:lpstr>Locating your route</vt:lpstr>
      <vt:lpstr>Bag Order</vt:lpstr>
      <vt:lpstr>How to load the van</vt:lpstr>
      <vt:lpstr>How do I find the bag a package is in if they’re out of order?</vt:lpstr>
      <vt:lpstr>Arranging Packages- Once on the Road</vt:lpstr>
      <vt:lpstr>On the road FAQ’s</vt:lpstr>
      <vt:lpstr>How should I mark a package that I deliver to a customer?</vt:lpstr>
      <vt:lpstr>What about packages I am unable to deliver?</vt:lpstr>
      <vt:lpstr>What if a package is missing?</vt:lpstr>
      <vt:lpstr>What if I find a package not on my route?</vt:lpstr>
      <vt:lpstr>How do I “pick up” a package in my Rabbit?</vt:lpstr>
      <vt:lpstr>How do I deliver to group stops?</vt:lpstr>
      <vt:lpstr>Group stops (cont)</vt:lpstr>
      <vt:lpstr>Group stops (cont)</vt:lpstr>
      <vt:lpstr>Group Stops(cont)</vt:lpstr>
      <vt:lpstr>How do I keep my FICO score Up?</vt:lpstr>
      <vt:lpstr>FICO 5 for Safe Driving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to Expect when Delivering</dc:title>
  <dc:creator>Robert Sukkar</dc:creator>
  <cp:lastModifiedBy>Robert Sukkar</cp:lastModifiedBy>
  <cp:revision>3</cp:revision>
  <dcterms:created xsi:type="dcterms:W3CDTF">2020-07-25T16:32:11Z</dcterms:created>
  <dcterms:modified xsi:type="dcterms:W3CDTF">2020-08-04T12:44:25Z</dcterms:modified>
</cp:coreProperties>
</file>